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FE66"/>
    <a:srgbClr val="56FE44"/>
    <a:srgbClr val="16E101"/>
    <a:srgbClr val="01E141"/>
    <a:srgbClr val="389E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5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ED87B-2098-4B3D-A0BD-7A37B17D95A8}" type="datetimeFigureOut">
              <a:rPr kumimoji="1" lang="ja-JP" altLang="en-US" smtClean="0"/>
              <a:t>2023/3/15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46AFC-589A-40DD-9A39-0E60F98A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858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卒業制作の中間発表を始めたいと</a:t>
            </a:r>
            <a:r>
              <a:rPr lang="ja-JP" altLang="en-US" dirty="0"/>
              <a:t>思います</a:t>
            </a:r>
            <a:r>
              <a:rPr kumimoji="1" lang="ja-JP" altLang="en-US" dirty="0"/>
              <a:t>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46AFC-589A-40DD-9A39-0E60F98ACAE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4383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テーマは、男性向け観葉植物ショップの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サイトです。</a:t>
            </a:r>
            <a:endParaRPr kumimoji="1" lang="en-US" altLang="ja-JP" dirty="0"/>
          </a:p>
          <a:p>
            <a:r>
              <a:rPr lang="ja-JP" altLang="en-US" dirty="0"/>
              <a:t>ショップは架空のもので、依頼を受けた体で制作したいと思います。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46AFC-589A-40DD-9A39-0E60F98ACAE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8369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ターゲットユーザーは国内在住の</a:t>
            </a:r>
            <a:r>
              <a:rPr kumimoji="1" lang="en-US" altLang="ja-JP" dirty="0"/>
              <a:t>20</a:t>
            </a:r>
            <a:r>
              <a:rPr kumimoji="1" lang="ja-JP" altLang="en-US" dirty="0"/>
              <a:t>～</a:t>
            </a:r>
            <a:r>
              <a:rPr kumimoji="1" lang="en-US" altLang="ja-JP" dirty="0"/>
              <a:t>40</a:t>
            </a:r>
            <a:r>
              <a:rPr kumimoji="1" lang="ja-JP" altLang="en-US" dirty="0"/>
              <a:t>代男性です。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46AFC-589A-40DD-9A39-0E60F98ACAE8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8858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依頼内容は、</a:t>
            </a:r>
            <a:endParaRPr kumimoji="1" lang="en-US" altLang="ja-JP" dirty="0"/>
          </a:p>
          <a:p>
            <a:r>
              <a:rPr lang="ja-JP" altLang="en-US" dirty="0"/>
              <a:t>「女性やシニアが多い観葉植物の市場で、他社との差別化のために、あえて男性層をターゲットにしたい。そのための</a:t>
            </a:r>
            <a:r>
              <a:rPr lang="en-US" altLang="ja-JP" dirty="0"/>
              <a:t>WEB</a:t>
            </a:r>
            <a:r>
              <a:rPr lang="ja-JP" altLang="en-US" dirty="0"/>
              <a:t>サイトの制作」というものです。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46AFC-589A-40DD-9A39-0E60F98ACAE8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2839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サイトのコンテンツは、会社概要や理念、商品紹介などを考えています。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46AFC-589A-40DD-9A39-0E60F98ACAE8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6548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現時点でのワイヤーフレームの案です。</a:t>
            </a:r>
            <a:r>
              <a:rPr kumimoji="1" lang="en-US" altLang="ja-JP" dirty="0"/>
              <a:t>TOP</a:t>
            </a:r>
            <a:r>
              <a:rPr kumimoji="1" lang="ja-JP" altLang="en-US" dirty="0"/>
              <a:t>ページには、企業のイメージを伝えるための</a:t>
            </a:r>
            <a:r>
              <a:rPr kumimoji="1" lang="en-US" altLang="ja-JP" dirty="0" err="1"/>
              <a:t>heroview</a:t>
            </a:r>
            <a:r>
              <a:rPr lang="ja-JP" altLang="en-US" dirty="0"/>
              <a:t>、コンセプトを伝える文言などを配置します。また、ユーザビリティを考慮し、上部や下部にナビゲーションを設けたいと考えています。</a:t>
            </a:r>
            <a:endParaRPr lang="en-US" altLang="ja-JP" dirty="0"/>
          </a:p>
          <a:p>
            <a:r>
              <a:rPr kumimoji="1" lang="ja-JP" altLang="en-US" dirty="0"/>
              <a:t>サブページに関しては、ナビゲーションなどの配置はそのままに、コンテンツに応じて、内容を変えていきます。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46AFC-589A-40DD-9A39-0E60F98ACAE8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0235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簡単なデザインカンプです。</a:t>
            </a:r>
            <a:r>
              <a:rPr kumimoji="1" lang="en-US" altLang="ja-JP" dirty="0"/>
              <a:t>TOP</a:t>
            </a:r>
            <a:r>
              <a:rPr kumimoji="1" lang="ja-JP" altLang="en-US" dirty="0"/>
              <a:t>ページしか作れなかったのですが、サイト全体をシンプルな色合いにして、目立たせたいところは、明度や彩度の高い色を使っていきたいです。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46AFC-589A-40DD-9A39-0E60F98ACAE8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001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制作にあたってのポイントです。</a:t>
            </a:r>
            <a:endParaRPr kumimoji="1" lang="en-US" altLang="ja-JP" dirty="0"/>
          </a:p>
          <a:p>
            <a:r>
              <a:rPr lang="ja-JP" altLang="en-US" dirty="0"/>
              <a:t>ターゲットを男性に絞っているので、レイアウトに関してはすっきりとさせ、若い世代のスマホ閲覧に対応して、レスポンシブにしたいと考えています。</a:t>
            </a:r>
            <a:endParaRPr lang="en-US" altLang="ja-JP" dirty="0"/>
          </a:p>
          <a:p>
            <a:r>
              <a:rPr kumimoji="1" lang="ja-JP" altLang="en-US" dirty="0"/>
              <a:t>配色は全体的に落ち着いたトーンにして、機能性を効果</a:t>
            </a:r>
            <a:r>
              <a:rPr lang="ja-JP" altLang="en-US" dirty="0"/>
              <a:t>的にアピールしていきたいです。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46AFC-589A-40DD-9A39-0E60F98ACAE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679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以上で中間発表を終わります。ご清聴ありがとうございました。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46AFC-589A-40DD-9A39-0E60F98ACAE8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302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22363"/>
            <a:ext cx="7772400" cy="2387600"/>
          </a:xfrm>
          <a:noFill/>
        </p:spPr>
        <p:txBody>
          <a:bodyPr anchor="b"/>
          <a:lstStyle>
            <a:lvl1pPr marL="0" indent="0" algn="ctr">
              <a:defRPr sz="6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ja-JP" altLang="en-US" dirty="0"/>
              <a:t>卒業制作</a:t>
            </a:r>
            <a:br>
              <a:rPr lang="en-US" altLang="ja-JP" dirty="0"/>
            </a:br>
            <a:r>
              <a:rPr lang="ja-JP" altLang="en-US" dirty="0"/>
              <a:t>中間発表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3E0C1-EC6E-41F8-8819-6187BB4F9FF3}" type="datetimeFigureOut">
              <a:rPr kumimoji="1" lang="ja-JP" altLang="en-US" smtClean="0"/>
              <a:t>2023/3/15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080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75000"/>
            </a:schemeClr>
          </a:solidFill>
        </p:spPr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3E0C1-EC6E-41F8-8819-6187BB4F9FF3}" type="datetimeFigureOut">
              <a:rPr kumimoji="1" lang="ja-JP" altLang="en-US" smtClean="0"/>
              <a:t>2023/3/15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20D1-7166-4EFD-8990-7039C9866C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096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solidFill>
            <a:schemeClr val="accent1">
              <a:lumMod val="75000"/>
            </a:schemeClr>
          </a:solidFill>
        </p:spPr>
        <p:txBody>
          <a:bodyPr vert="eaVert"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3E0C1-EC6E-41F8-8819-6187BB4F9FF3}" type="datetimeFigureOut">
              <a:rPr kumimoji="1" lang="ja-JP" altLang="en-US" smtClean="0"/>
              <a:t>2023/3/15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20D1-7166-4EFD-8990-7039C9866C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4071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809"/>
            <a:ext cx="9144000" cy="811925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363538" indent="0">
              <a:defRPr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29515"/>
            <a:ext cx="7886700" cy="5147448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3E0C1-EC6E-41F8-8819-6187BB4F9FF3}" type="datetimeFigureOut">
              <a:rPr kumimoji="1" lang="ja-JP" altLang="en-US" smtClean="0"/>
              <a:t>2023/3/15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8991" y="217590"/>
            <a:ext cx="2057400" cy="365125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fld id="{25DB20D1-7166-4EFD-8990-7039C9866C1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021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solidFill>
            <a:schemeClr val="tx2">
              <a:lumMod val="60000"/>
              <a:lumOff val="40000"/>
            </a:schemeClr>
          </a:solidFill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3E0C1-EC6E-41F8-8819-6187BB4F9FF3}" type="datetimeFigureOut">
              <a:rPr kumimoji="1" lang="ja-JP" altLang="en-US" smtClean="0"/>
              <a:t>2023/3/15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20D1-7166-4EFD-8990-7039C9866C13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0908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3E0C1-EC6E-41F8-8819-6187BB4F9FF3}" type="datetimeFigureOut">
              <a:rPr kumimoji="1" lang="ja-JP" altLang="en-US" smtClean="0"/>
              <a:t>2023/3/15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DB20D1-7166-4EFD-8990-7039C9866C1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831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3E0C1-EC6E-41F8-8819-6187BB4F9FF3}" type="datetimeFigureOut">
              <a:rPr kumimoji="1" lang="ja-JP" altLang="en-US" smtClean="0"/>
              <a:t>2023/3/15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20D1-7166-4EFD-8990-7039C9866C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7923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3E0C1-EC6E-41F8-8819-6187BB4F9FF3}" type="datetimeFigureOut">
              <a:rPr kumimoji="1" lang="ja-JP" altLang="en-US" smtClean="0"/>
              <a:t>2023/3/15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DB20D1-7166-4EFD-8990-7039C9866C1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2078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3E0C1-EC6E-41F8-8819-6187BB4F9FF3}" type="datetimeFigureOut">
              <a:rPr kumimoji="1" lang="ja-JP" altLang="en-US" smtClean="0"/>
              <a:t>2023/3/15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20D1-7166-4EFD-8990-7039C9866C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9774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solidFill>
            <a:schemeClr val="accent4">
              <a:lumMod val="75000"/>
            </a:schemeClr>
          </a:solidFill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3E0C1-EC6E-41F8-8819-6187BB4F9FF3}" type="datetimeFigureOut">
              <a:rPr kumimoji="1" lang="ja-JP" altLang="en-US" smtClean="0"/>
              <a:t>2023/3/15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20D1-7166-4EFD-8990-7039C9866C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811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solidFill>
            <a:schemeClr val="accent4">
              <a:lumMod val="75000"/>
            </a:schemeClr>
          </a:solidFill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3E0C1-EC6E-41F8-8819-6187BB4F9FF3}" type="datetimeFigureOut">
              <a:rPr kumimoji="1" lang="ja-JP" altLang="en-US" smtClean="0"/>
              <a:t>2023/3/15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20D1-7166-4EFD-8990-7039C9866C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6016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5809"/>
            <a:ext cx="9144000" cy="8119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3E0C1-EC6E-41F8-8819-6187BB4F9FF3}" type="datetimeFigureOut">
              <a:rPr kumimoji="1" lang="ja-JP" altLang="en-US" smtClean="0"/>
              <a:t>2023/3/15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46199" y="21759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fld id="{25DB20D1-7166-4EFD-8990-7039C9866C1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899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360363" indent="0"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1786484-993D-7A3A-D4EA-D4F7619FE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643467"/>
            <a:ext cx="3465438" cy="4567137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3800" dirty="0">
                <a:ln w="25400">
                  <a:noFill/>
                </a:ln>
              </a:rPr>
              <a:t>卒業制作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41FF6C5-2504-1948-F482-02477CCC3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5277684"/>
            <a:ext cx="3465438" cy="775494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>
                <a:ln w="22225">
                  <a:noFill/>
                </a:ln>
              </a:rPr>
              <a:t>ー中間発表ー</a:t>
            </a:r>
          </a:p>
        </p:txBody>
      </p:sp>
      <p:pic>
        <p:nvPicPr>
          <p:cNvPr id="5" name="図 4" descr="花瓶に入った植物&#10;&#10;自動的に生成された説明">
            <a:extLst>
              <a:ext uri="{FF2B5EF4-FFF2-40B4-BE49-F238E27FC236}">
                <a16:creationId xmlns:a16="http://schemas.microsoft.com/office/drawing/2014/main" id="{271815A3-EEDC-9680-B133-D0CDD737FC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3" r="2004" b="-1"/>
          <a:stretch/>
        </p:blipFill>
        <p:spPr>
          <a:xfrm>
            <a:off x="4671911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73723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163107-D793-0573-9FD2-343901C88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テーマ</a:t>
            </a:r>
          </a:p>
        </p:txBody>
      </p:sp>
      <p:pic>
        <p:nvPicPr>
          <p:cNvPr id="5" name="コンテンツ プレースホルダー 4" descr="テーブル, 屋内, 花, 花瓶 が含まれている画像&#10;&#10;自動的に生成された説明">
            <a:extLst>
              <a:ext uri="{FF2B5EF4-FFF2-40B4-BE49-F238E27FC236}">
                <a16:creationId xmlns:a16="http://schemas.microsoft.com/office/drawing/2014/main" id="{0B275054-8830-1D82-CA3F-858916F5D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400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116"/>
            <a:ext cx="9144000" cy="60960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7354EC5-CB70-DACE-64E7-514FB210A1CC}"/>
              </a:ext>
            </a:extLst>
          </p:cNvPr>
          <p:cNvSpPr txBox="1"/>
          <p:nvPr/>
        </p:nvSpPr>
        <p:spPr>
          <a:xfrm>
            <a:off x="447473" y="1762599"/>
            <a:ext cx="3414409" cy="1015663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ja-JP" sz="60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男性向け</a:t>
            </a:r>
            <a:endParaRPr lang="ja-JP" altLang="ja-JP" sz="66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FCD90C-2C28-F3D6-C366-4F60FB40F6AD}"/>
              </a:ext>
            </a:extLst>
          </p:cNvPr>
          <p:cNvSpPr txBox="1"/>
          <p:nvPr/>
        </p:nvSpPr>
        <p:spPr>
          <a:xfrm>
            <a:off x="1225685" y="3300118"/>
            <a:ext cx="6692630" cy="110799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6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観葉植物</a:t>
            </a:r>
            <a:r>
              <a:rPr lang="ja-JP" altLang="ja-JP" sz="6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ショップ</a:t>
            </a:r>
            <a:endParaRPr lang="ja-JP" altLang="ja-JP" sz="6600" b="1" kern="1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0C38D2-EFC3-2609-E6B2-59B4DF81FA04}"/>
              </a:ext>
            </a:extLst>
          </p:cNvPr>
          <p:cNvSpPr txBox="1"/>
          <p:nvPr/>
        </p:nvSpPr>
        <p:spPr>
          <a:xfrm>
            <a:off x="4377447" y="4929970"/>
            <a:ext cx="4562272" cy="1600438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6600" b="1" kern="1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WEB</a:t>
            </a:r>
            <a:r>
              <a:rPr lang="ja-JP" altLang="en-US" sz="6600" b="1" kern="1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サイト</a:t>
            </a:r>
            <a:endParaRPr lang="en-US" altLang="ja-JP" sz="6600" b="1" kern="1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algn="ctr"/>
            <a:r>
              <a:rPr lang="ja-JP" altLang="en-US" sz="3200" b="1" kern="1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（コーポレートサイト）</a:t>
            </a:r>
            <a:endParaRPr lang="ja-JP" altLang="ja-JP" sz="3200" b="1" kern="1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49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6EB28F-7397-148E-B6E6-EBC3D0C6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ターゲットユーザー</a:t>
            </a:r>
            <a:endParaRPr kumimoji="1" lang="ja-JP" altLang="en-US" dirty="0"/>
          </a:p>
        </p:txBody>
      </p:sp>
      <p:pic>
        <p:nvPicPr>
          <p:cNvPr id="5" name="コンテンツ プレースホルダー 4" descr="人, 座る, 屋外, 男 が含まれている画像&#10;&#10;自動的に生成された説明">
            <a:extLst>
              <a:ext uri="{FF2B5EF4-FFF2-40B4-BE49-F238E27FC236}">
                <a16:creationId xmlns:a16="http://schemas.microsoft.com/office/drawing/2014/main" id="{769E8902-4CCE-79B8-3062-B70892C7E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487" y="1166041"/>
            <a:ext cx="6357026" cy="4238018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303C905-2AC7-AAF3-D730-03AF8E06308F}"/>
              </a:ext>
            </a:extLst>
          </p:cNvPr>
          <p:cNvSpPr txBox="1"/>
          <p:nvPr/>
        </p:nvSpPr>
        <p:spPr>
          <a:xfrm>
            <a:off x="1777004" y="5544767"/>
            <a:ext cx="55899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20</a:t>
            </a:r>
            <a:r>
              <a:rPr kumimoji="1" lang="ja-JP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～</a:t>
            </a:r>
            <a:r>
              <a:rPr kumimoji="1" lang="en-US" altLang="ja-JP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40</a:t>
            </a:r>
            <a:r>
              <a:rPr kumimoji="1" lang="ja-JP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代の男性</a:t>
            </a:r>
          </a:p>
        </p:txBody>
      </p:sp>
    </p:spTree>
    <p:extLst>
      <p:ext uri="{BB962C8B-B14F-4D97-AF65-F5344CB8AC3E}">
        <p14:creationId xmlns:p14="http://schemas.microsoft.com/office/powerpoint/2010/main" val="3160637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50DDC8-608E-6DDA-38C4-55DA3F5AC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依頼内容</a:t>
            </a:r>
            <a:endParaRPr kumimoji="1" lang="ja-JP" altLang="en-US" dirty="0"/>
          </a:p>
        </p:txBody>
      </p:sp>
      <p:pic>
        <p:nvPicPr>
          <p:cNvPr id="6" name="グラフィックス 5" descr="男性のプロフィール 単色塗りつぶし">
            <a:extLst>
              <a:ext uri="{FF2B5EF4-FFF2-40B4-BE49-F238E27FC236}">
                <a16:creationId xmlns:a16="http://schemas.microsoft.com/office/drawing/2014/main" id="{36105B91-529F-6C0B-C94F-4185DC280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106" y="3458188"/>
            <a:ext cx="2324911" cy="2324911"/>
          </a:xfrm>
          <a:prstGeom prst="rect">
            <a:avLst/>
          </a:prstGeom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4790114B-1120-C655-8DA2-1D94FB1DC31C}"/>
              </a:ext>
            </a:extLst>
          </p:cNvPr>
          <p:cNvSpPr/>
          <p:nvPr/>
        </p:nvSpPr>
        <p:spPr>
          <a:xfrm>
            <a:off x="894946" y="1420238"/>
            <a:ext cx="7821038" cy="1341782"/>
          </a:xfrm>
          <a:prstGeom prst="wedgeRoundRectCallout">
            <a:avLst>
              <a:gd name="adj1" fmla="val -33444"/>
              <a:gd name="adj2" fmla="val 88786"/>
              <a:gd name="adj3" fmla="val 16667"/>
            </a:avLst>
          </a:prstGeom>
          <a:solidFill>
            <a:schemeClr val="tx2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市場</a:t>
            </a:r>
            <a:r>
              <a:rPr kumimoji="1"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は、</a:t>
            </a:r>
            <a:r>
              <a:rPr kumimoji="1" lang="ja-JP" alt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女性</a:t>
            </a:r>
            <a:r>
              <a:rPr kumimoji="1"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や</a:t>
            </a:r>
            <a:r>
              <a:rPr kumimoji="1" lang="ja-JP" alt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シニア</a:t>
            </a:r>
            <a:r>
              <a:rPr kumimoji="1"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の方が</a:t>
            </a:r>
            <a:r>
              <a:rPr kumimoji="1" lang="ja-JP" altLang="en-US" sz="4400" dirty="0">
                <a:solidFill>
                  <a:srgbClr val="FF0000"/>
                </a:solidFill>
              </a:rPr>
              <a:t>多い</a:t>
            </a: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236C5621-E70F-0818-ADE2-4FD7879321AF}"/>
              </a:ext>
            </a:extLst>
          </p:cNvPr>
          <p:cNvSpPr/>
          <p:nvPr/>
        </p:nvSpPr>
        <p:spPr>
          <a:xfrm>
            <a:off x="3014697" y="3429000"/>
            <a:ext cx="5701287" cy="2568101"/>
          </a:xfrm>
          <a:prstGeom prst="wedgeRoundRectCallout">
            <a:avLst>
              <a:gd name="adj1" fmla="val -59890"/>
              <a:gd name="adj2" fmla="val -21341"/>
              <a:gd name="adj3" fmla="val 16667"/>
            </a:avLst>
          </a:prstGeom>
          <a:solidFill>
            <a:schemeClr val="tx2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4400" dirty="0">
                <a:solidFill>
                  <a:srgbClr val="FF0000"/>
                </a:solidFill>
              </a:rPr>
              <a:t>差別化</a:t>
            </a:r>
            <a:r>
              <a:rPr kumimoji="1" lang="ja-JP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のため、</a:t>
            </a:r>
            <a:r>
              <a:rPr kumimoji="1" lang="ja-JP" alt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男性層</a:t>
            </a:r>
            <a:r>
              <a:rPr kumimoji="1" lang="ja-JP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を</a:t>
            </a:r>
            <a:r>
              <a:rPr kumimoji="1" lang="ja-JP" alt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ターゲット</a:t>
            </a:r>
            <a:r>
              <a:rPr kumimoji="1" lang="ja-JP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にした</a:t>
            </a:r>
            <a:r>
              <a:rPr kumimoji="1" lang="en-US" altLang="ja-JP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WEB</a:t>
            </a:r>
            <a:r>
              <a:rPr kumimoji="1" lang="ja-JP" alt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サイト</a:t>
            </a:r>
            <a:r>
              <a:rPr kumimoji="1" lang="ja-JP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を制作してほしい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4F9CDD6-7B8F-73D0-E7BD-E61A5CD1D406}"/>
              </a:ext>
            </a:extLst>
          </p:cNvPr>
          <p:cNvSpPr txBox="1"/>
          <p:nvPr/>
        </p:nvSpPr>
        <p:spPr>
          <a:xfrm>
            <a:off x="689786" y="5593409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依頼者</a:t>
            </a:r>
          </a:p>
        </p:txBody>
      </p:sp>
    </p:spTree>
    <p:extLst>
      <p:ext uri="{BB962C8B-B14F-4D97-AF65-F5344CB8AC3E}">
        <p14:creationId xmlns:p14="http://schemas.microsoft.com/office/powerpoint/2010/main" val="28114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59CB6D-0FBD-58E7-BFF3-024BE4FB2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コンテンツ内容</a:t>
            </a:r>
          </a:p>
        </p:txBody>
      </p:sp>
      <p:pic>
        <p:nvPicPr>
          <p:cNvPr id="7" name="グラフィックス 6" descr="バッジ 1 単色塗りつぶし">
            <a:extLst>
              <a:ext uri="{FF2B5EF4-FFF2-40B4-BE49-F238E27FC236}">
                <a16:creationId xmlns:a16="http://schemas.microsoft.com/office/drawing/2014/main" id="{B0B6D631-9105-7058-B714-E1C3E2BBE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831" y="1272283"/>
            <a:ext cx="746208" cy="746208"/>
          </a:xfrm>
          <a:prstGeom prst="rect">
            <a:avLst/>
          </a:prstGeom>
        </p:spPr>
      </p:pic>
      <p:pic>
        <p:nvPicPr>
          <p:cNvPr id="10" name="グラフィックス 9" descr="バッジ 5 単色塗りつぶし">
            <a:extLst>
              <a:ext uri="{FF2B5EF4-FFF2-40B4-BE49-F238E27FC236}">
                <a16:creationId xmlns:a16="http://schemas.microsoft.com/office/drawing/2014/main" id="{99063952-E8D8-5EA0-4E1C-03F9A5FA3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6831" y="5409035"/>
            <a:ext cx="746208" cy="746208"/>
          </a:xfrm>
          <a:prstGeom prst="rect">
            <a:avLst/>
          </a:prstGeom>
        </p:spPr>
      </p:pic>
      <p:pic>
        <p:nvPicPr>
          <p:cNvPr id="12" name="グラフィックス 11" descr="バッジ 4 単色塗りつぶし">
            <a:extLst>
              <a:ext uri="{FF2B5EF4-FFF2-40B4-BE49-F238E27FC236}">
                <a16:creationId xmlns:a16="http://schemas.microsoft.com/office/drawing/2014/main" id="{D69020C0-810F-A87A-E2D4-D07FB53848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6831" y="4374847"/>
            <a:ext cx="746208" cy="746208"/>
          </a:xfrm>
          <a:prstGeom prst="rect">
            <a:avLst/>
          </a:prstGeom>
        </p:spPr>
      </p:pic>
      <p:pic>
        <p:nvPicPr>
          <p:cNvPr id="14" name="グラフィックス 13" descr="バッジ 3 単色塗りつぶし">
            <a:extLst>
              <a:ext uri="{FF2B5EF4-FFF2-40B4-BE49-F238E27FC236}">
                <a16:creationId xmlns:a16="http://schemas.microsoft.com/office/drawing/2014/main" id="{95CAB986-4E95-47B7-A8C1-19BB8E30E7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6831" y="3340659"/>
            <a:ext cx="746208" cy="746208"/>
          </a:xfrm>
          <a:prstGeom prst="rect">
            <a:avLst/>
          </a:prstGeom>
        </p:spPr>
      </p:pic>
      <p:pic>
        <p:nvPicPr>
          <p:cNvPr id="16" name="グラフィックス 15" descr="バッジ 単色塗りつぶし">
            <a:extLst>
              <a:ext uri="{FF2B5EF4-FFF2-40B4-BE49-F238E27FC236}">
                <a16:creationId xmlns:a16="http://schemas.microsoft.com/office/drawing/2014/main" id="{DF541713-CB6B-2E7C-EC59-56DBB24EE8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6831" y="2306471"/>
            <a:ext cx="746208" cy="746208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D66FD86-F3EF-9BE8-8832-EA7900B966D7}"/>
              </a:ext>
            </a:extLst>
          </p:cNvPr>
          <p:cNvSpPr txBox="1"/>
          <p:nvPr/>
        </p:nvSpPr>
        <p:spPr>
          <a:xfrm>
            <a:off x="1245141" y="1291444"/>
            <a:ext cx="223651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会社概要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2E014EB-4D24-D1DD-4181-BED1CF748081}"/>
              </a:ext>
            </a:extLst>
          </p:cNvPr>
          <p:cNvSpPr txBox="1"/>
          <p:nvPr/>
        </p:nvSpPr>
        <p:spPr>
          <a:xfrm>
            <a:off x="1245141" y="2326942"/>
            <a:ext cx="3135795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ビジョン・理念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7588338-BEE8-0A3C-BF9B-19F184B333B7}"/>
              </a:ext>
            </a:extLst>
          </p:cNvPr>
          <p:cNvSpPr txBox="1"/>
          <p:nvPr/>
        </p:nvSpPr>
        <p:spPr>
          <a:xfrm>
            <a:off x="1245141" y="3359296"/>
            <a:ext cx="337945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サービス・商品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B4AD737-9C6F-5E8F-1439-782062DD1493}"/>
              </a:ext>
            </a:extLst>
          </p:cNvPr>
          <p:cNvSpPr txBox="1"/>
          <p:nvPr/>
        </p:nvSpPr>
        <p:spPr>
          <a:xfrm>
            <a:off x="1245141" y="4393746"/>
            <a:ext cx="2109873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お知らせ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B8CEFF7-5659-3B0A-4269-AF712A1185E3}"/>
              </a:ext>
            </a:extLst>
          </p:cNvPr>
          <p:cNvSpPr txBox="1"/>
          <p:nvPr/>
        </p:nvSpPr>
        <p:spPr>
          <a:xfrm>
            <a:off x="1245141" y="5428196"/>
            <a:ext cx="3207929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お問い合わせ</a:t>
            </a:r>
          </a:p>
        </p:txBody>
      </p:sp>
    </p:spTree>
    <p:extLst>
      <p:ext uri="{BB962C8B-B14F-4D97-AF65-F5344CB8AC3E}">
        <p14:creationId xmlns:p14="http://schemas.microsoft.com/office/powerpoint/2010/main" val="2079884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1E7A5A-6ACB-EB20-A942-0AA0B134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ワイヤーフレーム</a:t>
            </a:r>
          </a:p>
        </p:txBody>
      </p:sp>
      <p:pic>
        <p:nvPicPr>
          <p:cNvPr id="9" name="コンテンツ プレースホルダー 8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781CCB48-0008-EB52-FD93-05525C347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40" y="1448947"/>
            <a:ext cx="3548367" cy="5146675"/>
          </a:xfrm>
        </p:spPr>
      </p:pic>
      <p:pic>
        <p:nvPicPr>
          <p:cNvPr id="11" name="図 10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67F476C1-58F9-F013-5F6C-40AF5CDAA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664" y="1448946"/>
            <a:ext cx="3542196" cy="5146675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0F60EE0-60E2-F148-9ABA-BA447BB810BF}"/>
              </a:ext>
            </a:extLst>
          </p:cNvPr>
          <p:cNvSpPr txBox="1"/>
          <p:nvPr/>
        </p:nvSpPr>
        <p:spPr>
          <a:xfrm>
            <a:off x="1353196" y="802615"/>
            <a:ext cx="2236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</a:t>
            </a:r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ページ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29A6290-6877-669D-AF17-BAF460FD71AC}"/>
              </a:ext>
            </a:extLst>
          </p:cNvPr>
          <p:cNvSpPr txBox="1"/>
          <p:nvPr/>
        </p:nvSpPr>
        <p:spPr>
          <a:xfrm>
            <a:off x="5501402" y="802615"/>
            <a:ext cx="2348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サブページ</a:t>
            </a:r>
          </a:p>
        </p:txBody>
      </p:sp>
    </p:spTree>
    <p:extLst>
      <p:ext uri="{BB962C8B-B14F-4D97-AF65-F5344CB8AC3E}">
        <p14:creationId xmlns:p14="http://schemas.microsoft.com/office/powerpoint/2010/main" val="3117289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81592C-7B13-D4BC-1375-D9A4A9F19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デザインカンプ</a:t>
            </a:r>
          </a:p>
        </p:txBody>
      </p:sp>
      <p:pic>
        <p:nvPicPr>
          <p:cNvPr id="5" name="コンテンツ プレースホルダー 4" descr="白黒の写真にテキストが書いてあるスクリーンショットの画面&#10;&#10;中程度の精度で自動的に生成された説明">
            <a:extLst>
              <a:ext uri="{FF2B5EF4-FFF2-40B4-BE49-F238E27FC236}">
                <a16:creationId xmlns:a16="http://schemas.microsoft.com/office/drawing/2014/main" id="{DEFD9624-CA8B-7FA8-59A0-0FB0AFC4E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" y="806116"/>
            <a:ext cx="4085616" cy="5854222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CDD4F05-10F8-07B1-6EF3-A74E3C93FF38}"/>
              </a:ext>
            </a:extLst>
          </p:cNvPr>
          <p:cNvSpPr txBox="1"/>
          <p:nvPr/>
        </p:nvSpPr>
        <p:spPr>
          <a:xfrm>
            <a:off x="4759851" y="3336587"/>
            <a:ext cx="36029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</a:t>
            </a:r>
            <a:r>
              <a:rPr kumimoji="1" lang="ja-JP" alt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ページ</a:t>
            </a:r>
          </a:p>
        </p:txBody>
      </p:sp>
    </p:spTree>
    <p:extLst>
      <p:ext uri="{BB962C8B-B14F-4D97-AF65-F5344CB8AC3E}">
        <p14:creationId xmlns:p14="http://schemas.microsoft.com/office/powerpoint/2010/main" val="208998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2415B0-4437-6F0A-9D25-A1643157D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制作のポイント</a:t>
            </a:r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9454543C-7C16-E6B6-7B70-3D175B456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236522"/>
              </p:ext>
            </p:extLst>
          </p:nvPr>
        </p:nvGraphicFramePr>
        <p:xfrm>
          <a:off x="515704" y="1844733"/>
          <a:ext cx="8112592" cy="701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964">
                  <a:extLst>
                    <a:ext uri="{9D8B030D-6E8A-4147-A177-3AD203B41FA5}">
                      <a16:colId xmlns:a16="http://schemas.microsoft.com/office/drawing/2014/main" val="2647238516"/>
                    </a:ext>
                  </a:extLst>
                </a:gridCol>
                <a:gridCol w="5544628">
                  <a:extLst>
                    <a:ext uri="{9D8B030D-6E8A-4147-A177-3AD203B41FA5}">
                      <a16:colId xmlns:a16="http://schemas.microsoft.com/office/drawing/2014/main" val="261437571"/>
                    </a:ext>
                  </a:extLst>
                </a:gridCol>
              </a:tblGrid>
              <a:tr h="701354">
                <a:tc>
                  <a:txBody>
                    <a:bodyPr/>
                    <a:lstStyle/>
                    <a:p>
                      <a:r>
                        <a:rPr kumimoji="1" lang="ja-JP" altLang="en-US" sz="2800" dirty="0"/>
                        <a:t>レイアウト</a:t>
                      </a:r>
                    </a:p>
                  </a:txBody>
                  <a:tcPr marL="121689" marR="121689" marT="60844" marB="60844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スッキリと、スマホ用にレスポンシブに</a:t>
                      </a:r>
                    </a:p>
                  </a:txBody>
                  <a:tcPr marL="121689" marR="121689" marT="60844" marB="6084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237593"/>
                  </a:ext>
                </a:extLst>
              </a:tr>
            </a:tbl>
          </a:graphicData>
        </a:graphic>
      </p:graphicFrame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E9E98484-EEA3-6005-63ED-DDAEE2925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226050"/>
              </p:ext>
            </p:extLst>
          </p:nvPr>
        </p:nvGraphicFramePr>
        <p:xfrm>
          <a:off x="515704" y="3364009"/>
          <a:ext cx="8112592" cy="701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964">
                  <a:extLst>
                    <a:ext uri="{9D8B030D-6E8A-4147-A177-3AD203B41FA5}">
                      <a16:colId xmlns:a16="http://schemas.microsoft.com/office/drawing/2014/main" val="2647238516"/>
                    </a:ext>
                  </a:extLst>
                </a:gridCol>
                <a:gridCol w="5544628">
                  <a:extLst>
                    <a:ext uri="{9D8B030D-6E8A-4147-A177-3AD203B41FA5}">
                      <a16:colId xmlns:a16="http://schemas.microsoft.com/office/drawing/2014/main" val="261437571"/>
                    </a:ext>
                  </a:extLst>
                </a:gridCol>
              </a:tblGrid>
              <a:tr h="701354">
                <a:tc>
                  <a:txBody>
                    <a:bodyPr/>
                    <a:lstStyle/>
                    <a:p>
                      <a:r>
                        <a:rPr kumimoji="1" lang="ja-JP" altLang="en-US" sz="2800" dirty="0"/>
                        <a:t>配色</a:t>
                      </a:r>
                    </a:p>
                  </a:txBody>
                  <a:tcPr marL="121689" marR="121689" marT="60844" marB="60844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寒色や明度を抑えた色中心</a:t>
                      </a:r>
                    </a:p>
                  </a:txBody>
                  <a:tcPr marL="121689" marR="121689" marT="60844" marB="6084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237593"/>
                  </a:ext>
                </a:extLst>
              </a:tr>
            </a:tbl>
          </a:graphicData>
        </a:graphic>
      </p:graphicFrame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17BA3496-9BB6-60AF-8745-D146D275D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324230"/>
              </p:ext>
            </p:extLst>
          </p:nvPr>
        </p:nvGraphicFramePr>
        <p:xfrm>
          <a:off x="515704" y="4883285"/>
          <a:ext cx="8112592" cy="701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964">
                  <a:extLst>
                    <a:ext uri="{9D8B030D-6E8A-4147-A177-3AD203B41FA5}">
                      <a16:colId xmlns:a16="http://schemas.microsoft.com/office/drawing/2014/main" val="2647238516"/>
                    </a:ext>
                  </a:extLst>
                </a:gridCol>
                <a:gridCol w="5544628">
                  <a:extLst>
                    <a:ext uri="{9D8B030D-6E8A-4147-A177-3AD203B41FA5}">
                      <a16:colId xmlns:a16="http://schemas.microsoft.com/office/drawing/2014/main" val="261437571"/>
                    </a:ext>
                  </a:extLst>
                </a:gridCol>
              </a:tblGrid>
              <a:tr h="701354">
                <a:tc>
                  <a:txBody>
                    <a:bodyPr/>
                    <a:lstStyle/>
                    <a:p>
                      <a:r>
                        <a:rPr kumimoji="1" lang="ja-JP" altLang="en-US" sz="2800" dirty="0"/>
                        <a:t>コピー</a:t>
                      </a:r>
                    </a:p>
                  </a:txBody>
                  <a:tcPr marL="121689" marR="121689" marT="60844" marB="60844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データやスペックを細かく</a:t>
                      </a:r>
                    </a:p>
                  </a:txBody>
                  <a:tcPr marL="121689" marR="121689" marT="60844" marB="6084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237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17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A7634162-D199-5CFC-CC0C-46C0E5F88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6467" y="5340484"/>
            <a:ext cx="6084651" cy="698669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ご清聴ありがとうございました。</a:t>
            </a:r>
          </a:p>
        </p:txBody>
      </p:sp>
    </p:spTree>
    <p:extLst>
      <p:ext uri="{BB962C8B-B14F-4D97-AF65-F5344CB8AC3E}">
        <p14:creationId xmlns:p14="http://schemas.microsoft.com/office/powerpoint/2010/main" val="1180137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定義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D5E9B0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332</TotalTime>
  <Words>394</Words>
  <Application>Microsoft Office PowerPoint</Application>
  <PresentationFormat>画面に合わせる (4:3)</PresentationFormat>
  <Paragraphs>55</Paragraphs>
  <Slides>9</Slides>
  <Notes>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5" baseType="lpstr">
      <vt:lpstr>ＭＳ Ｐゴシック</vt:lpstr>
      <vt:lpstr>游ゴシック</vt:lpstr>
      <vt:lpstr>Arial</vt:lpstr>
      <vt:lpstr>Calibri</vt:lpstr>
      <vt:lpstr>Cambria</vt:lpstr>
      <vt:lpstr>Office テーマ</vt:lpstr>
      <vt:lpstr>卒業制作</vt:lpstr>
      <vt:lpstr>テーマ</vt:lpstr>
      <vt:lpstr>ターゲットユーザー</vt:lpstr>
      <vt:lpstr>依頼内容</vt:lpstr>
      <vt:lpstr>コンテンツ内容</vt:lpstr>
      <vt:lpstr>ワイヤーフレーム</vt:lpstr>
      <vt:lpstr>デザインカンプ</vt:lpstr>
      <vt:lpstr>制作のポイント</vt:lpstr>
      <vt:lpstr>ご清聴ありがとうございました。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1855</dc:creator>
  <cp:lastModifiedBy>1855</cp:lastModifiedBy>
  <cp:revision>20</cp:revision>
  <dcterms:created xsi:type="dcterms:W3CDTF">2023-03-10T06:16:38Z</dcterms:created>
  <dcterms:modified xsi:type="dcterms:W3CDTF">2023-03-15T07:06:30Z</dcterms:modified>
</cp:coreProperties>
</file>